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7611" y="-718473"/>
            <a:ext cx="3302597" cy="883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Advanced language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language features</a:t>
            </a:r>
          </a:p>
        </p:txBody>
      </p:sp>
      <p:sp>
        <p:nvSpPr>
          <p:cNvPr id="290" name="Macros and tricks for your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3852" indent="-162877"/>
          </a:lstStyle>
          <a:p>
            <a:pPr/>
            <a:r>
              <a:t>Macros and tricks for your instrument…</a:t>
            </a: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Line"/>
          <p:cNvSpPr/>
          <p:nvPr/>
        </p:nvSpPr>
        <p:spPr>
          <a:xfrm>
            <a:off x="1688813" y="1023622"/>
            <a:ext cx="8049794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353" name="Synta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843" indent="-86868">
              <a:defRPr sz="1700"/>
            </a:pPr>
            <a:r>
              <a:t>Syntax: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Mine = Yours(blah, blah)</a:t>
            </a:r>
          </a:p>
          <a:p>
            <a:pPr marL="0" indent="0">
              <a:buSzTx/>
              <a:buNone/>
              <a:defRPr sz="1700"/>
            </a:pPr>
            <a:r>
              <a:t>WHEN (c-expression) AT (....)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Mon = PSD_monitor(...)</a:t>
            </a:r>
          </a:p>
          <a:p>
            <a:pPr marL="0" indent="0">
              <a:buSzTx/>
              <a:buNone/>
              <a:defRPr sz="1700"/>
            </a:pPr>
            <a:r>
              <a:t>WHEN (myvar==1) AT (0,0,0) RELATIVE Sample</a:t>
            </a:r>
          </a:p>
        </p:txBody>
      </p:sp>
      <p:pic>
        <p:nvPicPr>
          <p:cNvPr id="354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831" y="15887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59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62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365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68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72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75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79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380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10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8" y="4662995"/>
            <a:ext cx="2278269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384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9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Example: Decompose multiple scattering from Single_cryst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Decompose multiple scattering from Single_crystal</a:t>
            </a:r>
          </a:p>
        </p:txBody>
      </p:sp>
      <p:sp>
        <p:nvSpPr>
          <p:cNvPr id="392" name="USERVARS %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USERVARS %{</a:t>
            </a:r>
          </a:p>
          <a:p>
            <a:pPr lvl="1" marL="0" indent="174960" defTabSz="740663">
              <a:spcBef>
                <a:spcPts val="300"/>
              </a:spcBef>
              <a:buSzTx/>
              <a:buNone/>
              <a:defRPr sz="1701"/>
            </a:pPr>
            <a:r>
              <a:t>double multiple_scatt; 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%}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…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Crystal = Single_crystal(… order=0 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AT (0,0,0) RELATIVE somewhere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EXTEND %{</a:t>
            </a:r>
          </a:p>
          <a:p>
            <a:pPr lvl="1" marL="0" indent="174960" defTabSz="740663">
              <a:spcBef>
                <a:spcPts val="300"/>
              </a:spcBef>
              <a:buSzTx/>
              <a:buNone/>
              <a:defRPr sz="1701"/>
            </a:pPr>
            <a:r>
              <a:t>multiple_scatt=SCATTERED;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%}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…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PSD_single=PSD_monitor(…)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WHEN (multiple_scatt==1) AT (0,0,0) RELATIVE somewhere_else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PSD_multiple=PSD_monitor(…)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WHEN (multiple_scatt &gt; 1) AT (0,0,0) RELATIVE somewhere_else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1959" indent="-133559" defTabSz="749808">
              <a:spcBef>
                <a:spcPts val="300"/>
              </a:spcBef>
              <a:defRPr sz="1476"/>
            </a:pPr>
            <a:r>
              <a:t>Use the DECLARE section define user variables and functions.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DECLARE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double some_global_var;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  <a:br/>
          </a:p>
          <a:p>
            <a:pPr marL="274929" indent="-126530" defTabSz="749808">
              <a:spcBef>
                <a:spcPts val="300"/>
              </a:spcBef>
              <a:defRPr sz="1476"/>
            </a:pPr>
            <a:r>
              <a:t>Use USERVARS for particle-dependent flags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USERVARS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double myvar;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  <a:br/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Use INITIALIZE for initialization of user variables and calculations.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INITIALIZE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myvar = sqrt(PI*input_var)*rand01();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- Both use normal c-syntax.</a:t>
            </a:r>
          </a:p>
          <a:p>
            <a:pPr marL="281959" indent="-133559" defTabSz="749808">
              <a:spcBef>
                <a:spcPts val="300"/>
              </a:spcBef>
              <a:defRPr sz="1476"/>
            </a:pPr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BEWARE: (example) What you do in the c-style areas is c-standard, e.g. trigonometric functions from math.h use radians! - McStas placement specifiers work in degrees, etc...</a:t>
            </a:r>
          </a:p>
        </p:txBody>
      </p:sp>
      <p:pic>
        <p:nvPicPr>
          <p:cNvPr id="295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0199" y="426126"/>
            <a:ext cx="1978586" cy="1978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6106" y="3872599"/>
            <a:ext cx="1146772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0387" y="2843467"/>
            <a:ext cx="1473658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K &amp; R. /  GNU"/>
          <p:cNvSpPr txBox="1"/>
          <p:nvPr/>
        </p:nvSpPr>
        <p:spPr>
          <a:xfrm>
            <a:off x="10500228" y="2581651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01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21821" y="2904392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%inc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%include</a:t>
            </a:r>
          </a:p>
        </p:txBody>
      </p:sp>
      <p:sp>
        <p:nvSpPr>
          <p:cNvPr id="304" name="Instrumentfiles can include external c-code or other instrumentfiles... See the exampl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Instrumentfiles can include external c-code or other instrumentfiles... See the examples:</a:t>
            </a:r>
          </a:p>
          <a:p>
            <a:pPr marL="343852" indent="-162877"/>
          </a:p>
          <a:p>
            <a:pPr marL="343852" indent="-162877"/>
            <a:r>
              <a:t>ILL_H15_IN6.instr:%include "monitor_nd-lib"</a:t>
            </a:r>
          </a:p>
          <a:p>
            <a:pPr marL="343852" indent="-162877"/>
            <a:r>
              <a:t>ILL_H16_IN5.instr:%include "ILL_H16.instr"</a:t>
            </a:r>
          </a:p>
          <a:p>
            <a:pPr marL="343852" indent="-162877"/>
            <a:r>
              <a:t>ILL_H25_IN22.instr:%include "ILL_H25.instr"</a:t>
            </a:r>
          </a:p>
          <a:p>
            <a:pPr marL="343852" indent="-162877"/>
            <a:r>
              <a:t>ILL_H25_IN22.instr:%include "templateTAS.instr"</a:t>
            </a:r>
          </a:p>
          <a:p>
            <a:pPr marL="343852" indent="-162877"/>
          </a:p>
          <a:p>
            <a:pPr marL="343852" indent="-162877"/>
            <a:r>
              <a:t>Used in the DECLARE section</a:t>
            </a:r>
          </a:p>
        </p:txBody>
      </p:sp>
      <p:pic>
        <p:nvPicPr>
          <p:cNvPr id="305" name="include-everyone.png" descr="include-every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404" y="4239364"/>
            <a:ext cx="2436782" cy="2107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{SPLIT} COMPONENT name = comp(parameters) {WHEN condition}…"/>
          <p:cNvSpPr txBox="1"/>
          <p:nvPr/>
        </p:nvSpPr>
        <p:spPr>
          <a:xfrm>
            <a:off x="1407487" y="1795553"/>
            <a:ext cx="10046852" cy="21995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311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598" y="4379561"/>
            <a:ext cx="2597903" cy="194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314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7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318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9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0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1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Problem: McStas Single_crystal.comp “slow” for large unit cell diffraction studies"/>
          <p:cNvSpPr txBox="1"/>
          <p:nvPr>
            <p:ph type="title"/>
          </p:nvPr>
        </p:nvSpPr>
        <p:spPr>
          <a:xfrm>
            <a:off x="1774725" y="680126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325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7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329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lgorithm improvement: Use incoming neutrons more efficiently - scatter each one on all possible reflections"/>
          <p:cNvSpPr txBox="1"/>
          <p:nvPr>
            <p:ph type="title"/>
          </p:nvPr>
        </p:nvSpPr>
        <p:spPr>
          <a:xfrm>
            <a:off x="1774725" y="654726"/>
            <a:ext cx="9312376" cy="972718"/>
          </a:xfrm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332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  <p:sp>
        <p:nvSpPr>
          <p:cNvPr id="336" name="!!! For now, does not work in our GPU implementation !!!"/>
          <p:cNvSpPr txBox="1"/>
          <p:nvPr/>
        </p:nvSpPr>
        <p:spPr>
          <a:xfrm>
            <a:off x="2188567" y="6042173"/>
            <a:ext cx="511750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!!! For now, does not work in our GPU implementation !!!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578" y="100689"/>
            <a:ext cx="2654631" cy="16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COMPONENT Mono1 = Monochromator_curved(...)…"/>
          <p:cNvSpPr txBox="1"/>
          <p:nvPr/>
        </p:nvSpPr>
        <p:spPr>
          <a:xfrm>
            <a:off x="1579385" y="1927715"/>
            <a:ext cx="9312375" cy="3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Enrich component behaviour using EXTEND:</a:t>
            </a:r>
          </a:p>
          <a:p>
            <a:pPr marL="326659" indent="-154733" defTabSz="868680"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COMPONENT Mono1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-LMM) RELATIVE Cradle ROTATED (0,A1/2,0)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EXTEND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1; 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  <a:p>
            <a:pPr marL="0" indent="0" defTabSz="868680">
              <a:buSzTx/>
              <a:buNone/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...</a:t>
            </a:r>
          </a:p>
          <a:p>
            <a:pPr marL="0" indent="0" defTabSz="868680">
              <a:buSzTx/>
              <a:buNone/>
              <a:defRPr sz="1520"/>
            </a:pPr>
            <a:r>
              <a:t>COMPONENT Mono2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0) RELATIVE Cradle ROTATED (0,A2/2,0)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2 ;}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</p:txBody>
      </p:sp>
      <p:pic>
        <p:nvPicPr>
          <p:cNvPr id="344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428" y="95066"/>
            <a:ext cx="3003196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50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